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10"/>
  </p:notesMasterIdLst>
  <p:sldIdLst>
    <p:sldId id="326" r:id="rId2"/>
    <p:sldId id="333" r:id="rId3"/>
    <p:sldId id="334" r:id="rId4"/>
    <p:sldId id="335" r:id="rId5"/>
    <p:sldId id="336" r:id="rId6"/>
    <p:sldId id="337" r:id="rId7"/>
    <p:sldId id="338" r:id="rId8"/>
    <p:sldId id="339" r:id="rId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934"/>
    <p:restoredTop sz="79122" autoAdjust="0"/>
  </p:normalViewPr>
  <p:slideViewPr>
    <p:cSldViewPr showGuides="1">
      <p:cViewPr varScale="1">
        <p:scale>
          <a:sx n="113" d="100"/>
          <a:sy n="113" d="100"/>
        </p:scale>
        <p:origin x="1074" y="96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19/11/2025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Le VS est un acteur majeur en santé animale et santé publique vétérinaire. Il est notamment impliqué dans :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dirty="0"/>
              <a:t>la surveillance, la prévention et le contrôle des maladies animales (</a:t>
            </a:r>
            <a:r>
              <a:rPr lang="fr-FR" sz="1200" dirty="0" err="1"/>
              <a:t>épidémiosurveillance</a:t>
            </a:r>
            <a:r>
              <a:rPr lang="fr-FR" sz="1200" dirty="0"/>
              <a:t> peste porcine africaine, prophylaxies tuberculose bovine, vaccinations rage</a:t>
            </a:r>
            <a:r>
              <a:rPr lang="fr-FR" sz="1200" baseline="0" dirty="0"/>
              <a:t>)</a:t>
            </a:r>
            <a:r>
              <a:rPr lang="fr-FR" sz="1200" dirty="0"/>
              <a:t>,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dirty="0"/>
              <a:t>la gestion de crise (foyers d’IAHP dans la filière canards en 2017-2018 par exemple),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dirty="0"/>
              <a:t>la sensibilisation des éleveurs et détenteurs d’animaux (lors des visites sanitaires obligatoires en élevage, en conseillant les propriétaires</a:t>
            </a:r>
            <a:r>
              <a:rPr lang="fr-FR" sz="1200" baseline="0" dirty="0"/>
              <a:t> de carnivores domestiques lors de leurs déplacements – risque rage notamment</a:t>
            </a:r>
            <a:r>
              <a:rPr lang="fr-FR" sz="1200" dirty="0"/>
              <a:t>, etc.),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dirty="0"/>
              <a:t>l’amélioration du bien-être animal (conseils aux</a:t>
            </a:r>
            <a:r>
              <a:rPr lang="fr-FR" sz="1200" baseline="0" dirty="0"/>
              <a:t> détenteurs, s</a:t>
            </a:r>
            <a:r>
              <a:rPr lang="fr-FR" sz="1200" dirty="0"/>
              <a:t>ignalements de maltraitance,</a:t>
            </a:r>
            <a:r>
              <a:rPr lang="fr-FR" sz="1200" baseline="0" dirty="0"/>
              <a:t> abattage à la ferme, etc.)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aseline="0" dirty="0"/>
              <a:t>-   la certification aux échanges (les vétérinaires sanitaires réalisent les attestations d’absence de signe clinique nécessaires à la réalisation des certificats par les vétérinaires officiels ou mandatés)</a:t>
            </a:r>
            <a:endParaRPr lang="fr-FR" sz="12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497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Attention : les vétérinaires</a:t>
            </a:r>
            <a:r>
              <a:rPr lang="fr-FR" baseline="0" dirty="0"/>
              <a:t> sanitaires sont titulaires d’une </a:t>
            </a:r>
            <a:r>
              <a:rPr lang="fr-FR" b="1" baseline="0" dirty="0"/>
              <a:t>habilitation sanitaire </a:t>
            </a:r>
            <a:r>
              <a:rPr lang="fr-FR" baseline="0" dirty="0"/>
              <a:t>(le terme « mandat sanitaire » autrefois employé doit désormais être réservé pour les vétérinaires mandatés, ces derniers étaient assimilés à des vétérinaires officiels)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2756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Cette diapo présente les nouvelles dispositions (modifications</a:t>
            </a:r>
            <a:r>
              <a:rPr lang="fr-FR" baseline="0" dirty="0"/>
              <a:t> de l’arrêté </a:t>
            </a:r>
            <a:r>
              <a:rPr lang="fr-FR" sz="1200" dirty="0"/>
              <a:t>du 16 mars 2007 relatif aux obligations en matière de formation continue nécessaire à l’exercice des missions du vétérinaire sanitaire)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Binôme de formateurs public-privé indispensable : vétérinaire de l’administration </a:t>
            </a:r>
            <a:r>
              <a:rPr lang="fr-FR" sz="1050" dirty="0"/>
              <a:t>(aspect réglementation)/</a:t>
            </a:r>
            <a:r>
              <a:rPr lang="fr-FR" sz="1200" dirty="0"/>
              <a:t>vétérinaire sanitaire du privé </a:t>
            </a:r>
            <a:r>
              <a:rPr lang="fr-FR" sz="1050" dirty="0"/>
              <a:t>(aspect pratique) – sauf pour les 2 modules du catalogue annexe où il n’y a qu’un seul formateur privé </a:t>
            </a:r>
            <a:r>
              <a:rPr lang="fr-FR" dirty="0"/>
              <a:t>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4738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469970"/>
            <a:ext cx="6084248" cy="1349927"/>
          </a:xfrm>
        </p:spPr>
        <p:txBody>
          <a:bodyPr anchor="b" anchorCtr="0"/>
          <a:lstStyle>
            <a:lvl1pPr>
              <a:defRPr sz="1600"/>
            </a:lvl1pPr>
          </a:lstStyle>
          <a:p>
            <a:r>
              <a:rPr lang="fr-FR" dirty="0"/>
              <a:t>Direction générale de l’alimentation</a:t>
            </a:r>
          </a:p>
          <a:p>
            <a:r>
              <a:rPr lang="fr-FR" dirty="0"/>
              <a:t>Service des actions sanitaires</a:t>
            </a:r>
          </a:p>
          <a:p>
            <a:r>
              <a:rPr lang="fr-FR" dirty="0"/>
              <a:t>Sous-direction de la santé et du bien-être animal</a:t>
            </a:r>
          </a:p>
          <a:p>
            <a:r>
              <a:rPr lang="fr-FR" dirty="0"/>
              <a:t>Bureau de la prévention des risques sanitaires en élevage</a:t>
            </a:r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3D2A15E-D787-5B45-85C6-6526365235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0000" y="180000"/>
            <a:ext cx="5148000" cy="328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2346046"/>
            <a:ext cx="8424000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00FB9DC8-83C6-0F40-A868-9F863977E3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0000" y="180000"/>
            <a:ext cx="2807970" cy="1794510"/>
          </a:xfrm>
          <a:prstGeom prst="rect">
            <a:avLst/>
          </a:prstGeom>
        </p:spPr>
      </p:pic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65216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Direction générale de l’alimentation / Service des actions sanitaires / Sous-direction de la santé et du bien-être animal / Bureau de la prévention des risques sanitaires en élevage</a:t>
            </a:r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172400" y="4783500"/>
            <a:ext cx="648072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1891968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65216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Direction générale de l’alimentation / Service des actions sanitaires / Sous-direction de la santé et du bien-être animal / Bureau de la prévention des risques sanitaires en élevage</a:t>
            </a:r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172400" y="4783500"/>
            <a:ext cx="648072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064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65216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Direction générale de l’alimentation / Service des actions sanitaires / Sous-direction de la santé et du bien-être animal / Bureau de la prévention des risques sanitaires en élevage</a:t>
            </a:r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172400" y="4783500"/>
            <a:ext cx="648072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00000"/>
            <a:ext cx="8424000" cy="72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59998" y="1836000"/>
            <a:ext cx="8424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65216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Direction générale de l’alimentation / Service des actions sanitaires / Sous-direction de la santé et du bien-être animal / Bureau de la prévention des risques sanitaires en élevage</a:t>
            </a:r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172400" y="4783500"/>
            <a:ext cx="648072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710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900000"/>
            <a:ext cx="8424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1836000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4783500"/>
            <a:ext cx="565216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Direction générale de l’alimentation / Service des actions sanitaires / Sous-direction de la santé et du bien-être animal / Bureau de la prévention des risques sanitaires en élevage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172400" y="4783500"/>
            <a:ext cx="648072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746B5A3B-42C8-C646-ABC9-A062B83A1C91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88000" y="108000"/>
            <a:ext cx="1008112" cy="6442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813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720000" y="3919897"/>
            <a:ext cx="3240000" cy="900000"/>
          </a:xfrm>
        </p:spPr>
        <p:txBody>
          <a:bodyPr/>
          <a:lstStyle/>
          <a:p>
            <a:r>
              <a:rPr lang="fr-FR" sz="1800" dirty="0"/>
              <a:t>DDPP de </a:t>
            </a:r>
            <a:r>
              <a:rPr lang="fr-FR" sz="1800" i="1" dirty="0"/>
              <a:t>XXX</a:t>
            </a:r>
          </a:p>
          <a:p>
            <a:r>
              <a:rPr lang="fr-FR" sz="1800" i="1" dirty="0"/>
              <a:t>Date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699792" y="2643758"/>
            <a:ext cx="59766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Accueil des vétérinaires sanitaires au module de formation continue</a:t>
            </a:r>
          </a:p>
          <a:p>
            <a:pPr algn="ctr"/>
            <a:r>
              <a:rPr lang="fr-FR" sz="2800" i="1" dirty="0"/>
              <a:t>« XXX » (nom du module)</a:t>
            </a:r>
          </a:p>
        </p:txBody>
      </p:sp>
    </p:spTree>
    <p:extLst>
      <p:ext uri="{BB962C8B-B14F-4D97-AF65-F5344CB8AC3E}">
        <p14:creationId xmlns:p14="http://schemas.microsoft.com/office/powerpoint/2010/main" val="62429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contenu 11"/>
          <p:cNvSpPr txBox="1">
            <a:spLocks/>
          </p:cNvSpPr>
          <p:nvPr/>
        </p:nvSpPr>
        <p:spPr>
          <a:xfrm>
            <a:off x="421559" y="1635646"/>
            <a:ext cx="8410373" cy="293182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</a:pPr>
            <a:r>
              <a:rPr lang="fr-FR" sz="1600" i="1" dirty="0"/>
              <a:t>A compléter par la </a:t>
            </a:r>
            <a:r>
              <a:rPr lang="fr-FR" sz="1600" i="1" dirty="0" err="1"/>
              <a:t>DDecPP</a:t>
            </a:r>
            <a:r>
              <a:rPr lang="fr-FR" sz="1600" i="1" dirty="0"/>
              <a:t> : présentation de l’organigramme de la DDPP, notamment du service SPAE, et des points de contact pour les VS (y compris le standard de la préfecture pouvant être contacté le WE)</a:t>
            </a:r>
          </a:p>
          <a:p>
            <a:pPr marL="0" lvl="1" indent="0"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</a:pPr>
            <a:r>
              <a:rPr lang="fr-FR" sz="1600" i="1" dirty="0"/>
              <a:t>L’objectif est de présenter aux VS les missions des services SPAE des </a:t>
            </a:r>
            <a:r>
              <a:rPr lang="fr-FR" sz="1600" i="1" dirty="0" err="1"/>
              <a:t>DDecPP</a:t>
            </a:r>
            <a:r>
              <a:rPr lang="fr-FR" sz="1600" i="1" dirty="0"/>
              <a:t> et ainsi d’améliorer la connaissance des VS du travail de l’administration. </a:t>
            </a:r>
            <a:endParaRPr lang="fr-FR" sz="2000" i="1" dirty="0"/>
          </a:p>
          <a:p>
            <a:endParaRPr lang="fr-FR" dirty="0"/>
          </a:p>
          <a:p>
            <a:endParaRPr lang="fr-FR" sz="1800" dirty="0"/>
          </a:p>
        </p:txBody>
      </p:sp>
      <p:sp>
        <p:nvSpPr>
          <p:cNvPr id="9" name="Titre 9"/>
          <p:cNvSpPr>
            <a:spLocks noGrp="1"/>
          </p:cNvSpPr>
          <p:nvPr>
            <p:ph type="title"/>
          </p:nvPr>
        </p:nvSpPr>
        <p:spPr>
          <a:xfrm>
            <a:off x="366812" y="699542"/>
            <a:ext cx="8424000" cy="447614"/>
          </a:xfrm>
        </p:spPr>
        <p:txBody>
          <a:bodyPr/>
          <a:lstStyle/>
          <a:p>
            <a:r>
              <a:rPr lang="fr-FR" dirty="0"/>
              <a:t>Présentation du service Santé Protection Animales et Environnement de la DDecPP: vos interlocuteurs </a:t>
            </a:r>
          </a:p>
        </p:txBody>
      </p:sp>
    </p:spTree>
    <p:extLst>
      <p:ext uri="{BB962C8B-B14F-4D97-AF65-F5344CB8AC3E}">
        <p14:creationId xmlns:p14="http://schemas.microsoft.com/office/powerpoint/2010/main" val="193285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/>
          <p:cNvSpPr/>
          <p:nvPr/>
        </p:nvSpPr>
        <p:spPr>
          <a:xfrm>
            <a:off x="4963224" y="1268852"/>
            <a:ext cx="2601552" cy="773362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360000" y="721161"/>
            <a:ext cx="8424000" cy="447614"/>
          </a:xfrm>
        </p:spPr>
        <p:txBody>
          <a:bodyPr/>
          <a:lstStyle/>
          <a:p>
            <a:r>
              <a:rPr lang="fr-FR" sz="2400" dirty="0"/>
              <a:t>Le vétérinaire : un partenaire essentiel de l’Etat</a:t>
            </a:r>
          </a:p>
        </p:txBody>
      </p:sp>
      <p:sp>
        <p:nvSpPr>
          <p:cNvPr id="13" name="Espace réservé du numéro de diapositive 3"/>
          <p:cNvSpPr txBox="1">
            <a:spLocks/>
          </p:cNvSpPr>
          <p:nvPr/>
        </p:nvSpPr>
        <p:spPr>
          <a:xfrm>
            <a:off x="7564776" y="4861775"/>
            <a:ext cx="1350000" cy="36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733122C9-A0B9-462F-8757-0847AD287B63}" type="slidenum">
              <a:rPr lang="fr-FR" sz="750" b="1" smtClean="0">
                <a:solidFill>
                  <a:srgbClr val="000000"/>
                </a:solidFill>
                <a:latin typeface="Marianne"/>
              </a:rPr>
              <a:pPr algn="r">
                <a:defRPr/>
              </a:pPr>
              <a:t>3</a:t>
            </a:fld>
            <a:endParaRPr lang="fr-FR" sz="750" b="1" dirty="0">
              <a:solidFill>
                <a:srgbClr val="000000"/>
              </a:solidFill>
              <a:latin typeface="Marianne"/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816" y="2156335"/>
            <a:ext cx="2012360" cy="1349559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5292080" y="1500166"/>
            <a:ext cx="2128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Gestion de crise</a:t>
            </a:r>
          </a:p>
        </p:txBody>
      </p:sp>
      <p:sp>
        <p:nvSpPr>
          <p:cNvPr id="17" name="Ellipse 16"/>
          <p:cNvSpPr/>
          <p:nvPr/>
        </p:nvSpPr>
        <p:spPr>
          <a:xfrm>
            <a:off x="536801" y="1500166"/>
            <a:ext cx="3144063" cy="114769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Surveillance, prévention et contrôle des maladies animales</a:t>
            </a:r>
          </a:p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5940152" y="2462863"/>
            <a:ext cx="2601552" cy="814593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6264000" y="2694178"/>
            <a:ext cx="2133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Bien-être animal</a:t>
            </a:r>
          </a:p>
        </p:txBody>
      </p:sp>
      <p:sp>
        <p:nvSpPr>
          <p:cNvPr id="21" name="Ellipse 20"/>
          <p:cNvSpPr/>
          <p:nvPr/>
        </p:nvSpPr>
        <p:spPr>
          <a:xfrm>
            <a:off x="360000" y="3481446"/>
            <a:ext cx="3131880" cy="103452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717879" y="3716163"/>
            <a:ext cx="2416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Pédagogie, sensibilisation des détenteurs d’animaux</a:t>
            </a:r>
          </a:p>
        </p:txBody>
      </p:sp>
      <p:sp>
        <p:nvSpPr>
          <p:cNvPr id="23" name="Ellipse 22"/>
          <p:cNvSpPr/>
          <p:nvPr/>
        </p:nvSpPr>
        <p:spPr>
          <a:xfrm>
            <a:off x="4536774" y="3766793"/>
            <a:ext cx="3860914" cy="101408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4980716" y="3916936"/>
            <a:ext cx="30342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Attestations d’absence de signe clinique nécessaires aux échanges et exports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3465936" y="3564866"/>
            <a:ext cx="216024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i="1" dirty="0"/>
              <a:t>Photo : Pascal Xicluna/agriculture.gouv.fr</a:t>
            </a:r>
          </a:p>
        </p:txBody>
      </p:sp>
    </p:spTree>
    <p:extLst>
      <p:ext uri="{BB962C8B-B14F-4D97-AF65-F5344CB8AC3E}">
        <p14:creationId xmlns:p14="http://schemas.microsoft.com/office/powerpoint/2010/main" val="103495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/>
      <p:bldP spid="19" grpId="0" animBg="1"/>
      <p:bldP spid="20" grpId="0"/>
      <p:bldP spid="21" grpId="0" animBg="1"/>
      <p:bldP spid="22" grpId="0"/>
      <p:bldP spid="23" grpId="0" animBg="1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3"/>
          <p:cNvSpPr txBox="1">
            <a:spLocks/>
          </p:cNvSpPr>
          <p:nvPr/>
        </p:nvSpPr>
        <p:spPr>
          <a:xfrm>
            <a:off x="7564776" y="4861775"/>
            <a:ext cx="1350000" cy="36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733122C9-A0B9-462F-8757-0847AD287B63}" type="slidenum">
              <a:rPr lang="fr-FR" sz="750" b="1" smtClean="0">
                <a:solidFill>
                  <a:srgbClr val="000000"/>
                </a:solidFill>
                <a:latin typeface="Marianne"/>
              </a:rPr>
              <a:pPr algn="r">
                <a:defRPr/>
              </a:pPr>
              <a:t>4</a:t>
            </a:fld>
            <a:endParaRPr lang="fr-FR" sz="750" b="1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6" name="Espace réservé du texte 4"/>
          <p:cNvSpPr txBox="1">
            <a:spLocks/>
          </p:cNvSpPr>
          <p:nvPr/>
        </p:nvSpPr>
        <p:spPr>
          <a:xfrm>
            <a:off x="107504" y="1582804"/>
            <a:ext cx="4896544" cy="246239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400" dirty="0"/>
              <a:t>Détenteur d’une habilitation sanitaire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400" dirty="0"/>
              <a:t>Désigné par le détenteur d’animaux vivants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400" dirty="0"/>
              <a:t>Missions effectuées pour le compte du détenteur des animaux ou du responsable du rassemblement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400" dirty="0"/>
              <a:t>Payé par le détenteur (ex : prophylaxie) et l’Etat (cas particulier de la VSO)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400" dirty="0"/>
              <a:t>VS : relai du détenteur avec l’Etat et interlocuteur privilégié de l’Etat</a:t>
            </a:r>
          </a:p>
        </p:txBody>
      </p:sp>
      <p:sp>
        <p:nvSpPr>
          <p:cNvPr id="18" name="Espace réservé du texte 6"/>
          <p:cNvSpPr txBox="1">
            <a:spLocks/>
          </p:cNvSpPr>
          <p:nvPr/>
        </p:nvSpPr>
        <p:spPr>
          <a:xfrm>
            <a:off x="5328048" y="1591770"/>
            <a:ext cx="3600400" cy="31635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400" dirty="0"/>
              <a:t>Détenteur d’une habilitation sanitaire</a:t>
            </a:r>
          </a:p>
          <a:p>
            <a:pPr marL="285750" indent="-285750">
              <a:spcBef>
                <a:spcPts val="3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1400" dirty="0"/>
              <a:t>Mandaté par l’Etat </a:t>
            </a:r>
          </a:p>
          <a:p>
            <a:pPr marL="423450" lvl="1" indent="-171450">
              <a:spcBef>
                <a:spcPts val="3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fr-FR" sz="1200" dirty="0"/>
              <a:t>Police sanitaire: VS devient automatiquement mandaté et appuie l’Etat</a:t>
            </a:r>
          </a:p>
          <a:p>
            <a:pPr marL="423450" lvl="1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fr-FR" sz="1200" dirty="0"/>
              <a:t>Autres contrôles officiels dans les domaines du BEA, de la SSA, de la certification sanitaire, après appel à candidature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1400" dirty="0"/>
              <a:t>A le statut de vétérinaire officiel et est rémunéré par l’Etat </a:t>
            </a:r>
          </a:p>
        </p:txBody>
      </p:sp>
      <p:sp>
        <p:nvSpPr>
          <p:cNvPr id="26" name="Espace réservé du texte 3"/>
          <p:cNvSpPr txBox="1">
            <a:spLocks/>
          </p:cNvSpPr>
          <p:nvPr/>
        </p:nvSpPr>
        <p:spPr bwMode="gray">
          <a:xfrm>
            <a:off x="852468" y="1159128"/>
            <a:ext cx="2520000" cy="3261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600" b="1" dirty="0"/>
              <a:t>Vétérinaire sanitaire (VS)</a:t>
            </a:r>
          </a:p>
        </p:txBody>
      </p:sp>
      <p:sp>
        <p:nvSpPr>
          <p:cNvPr id="27" name="Espace réservé du texte 3"/>
          <p:cNvSpPr txBox="1">
            <a:spLocks/>
          </p:cNvSpPr>
          <p:nvPr/>
        </p:nvSpPr>
        <p:spPr bwMode="gray">
          <a:xfrm>
            <a:off x="5508104" y="1115330"/>
            <a:ext cx="3024136" cy="42339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600" b="1" dirty="0"/>
              <a:t>Vétérinaire mandaté (VM)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7504" y="4045200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4625" lvl="2" indent="0">
              <a:buNone/>
            </a:pPr>
            <a:r>
              <a:rPr lang="fr-FR" sz="1100" i="1" u="sng" dirty="0"/>
              <a:t>Exemples</a:t>
            </a:r>
            <a:r>
              <a:rPr lang="fr-FR" sz="1100" i="1" dirty="0"/>
              <a:t> : prophylaxies, visites sanitaires en élevage, vaccinations rage, attestations nécessaires à la certification aux échanges, </a:t>
            </a:r>
            <a:r>
              <a:rPr lang="fr-FR" sz="1100" i="1" dirty="0" err="1"/>
              <a:t>etc</a:t>
            </a:r>
            <a:endParaRPr lang="fr-FR" sz="1100" i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467544" y="512797"/>
            <a:ext cx="860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Deux statuts pour les vétérinaires qui exercent des missions réglementées : </a:t>
            </a:r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23461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9"/>
          <p:cNvSpPr>
            <a:spLocks noGrp="1"/>
          </p:cNvSpPr>
          <p:nvPr>
            <p:ph type="title"/>
          </p:nvPr>
        </p:nvSpPr>
        <p:spPr>
          <a:xfrm>
            <a:off x="1547664" y="353929"/>
            <a:ext cx="8424000" cy="447614"/>
          </a:xfrm>
        </p:spPr>
        <p:txBody>
          <a:bodyPr/>
          <a:lstStyle/>
          <a:p>
            <a:r>
              <a:rPr lang="fr-FR" sz="2400" dirty="0"/>
              <a:t>La formation continue des VS : pour qui? </a:t>
            </a:r>
          </a:p>
        </p:txBody>
      </p:sp>
      <p:sp>
        <p:nvSpPr>
          <p:cNvPr id="10" name="Espace réservé du contenu 11"/>
          <p:cNvSpPr>
            <a:spLocks noGrp="1"/>
          </p:cNvSpPr>
          <p:nvPr>
            <p:ph sz="quarter" idx="14"/>
          </p:nvPr>
        </p:nvSpPr>
        <p:spPr>
          <a:xfrm>
            <a:off x="5218630" y="3172882"/>
            <a:ext cx="3365114" cy="68068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82550" lvl="4" indent="0" algn="ctr">
              <a:buNone/>
            </a:pPr>
            <a:r>
              <a:rPr lang="fr-FR" sz="1400" b="1" dirty="0">
                <a:solidFill>
                  <a:schemeClr val="accent5"/>
                </a:solidFill>
              </a:rPr>
              <a:t>formation et indemnisation sur la base du volontariat </a:t>
            </a:r>
            <a:r>
              <a:rPr lang="fr-FR" sz="1200" dirty="0"/>
              <a:t>(dans la limite des crédits disponibles)</a:t>
            </a:r>
          </a:p>
        </p:txBody>
      </p:sp>
      <p:sp>
        <p:nvSpPr>
          <p:cNvPr id="12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8615108" y="4783500"/>
            <a:ext cx="417642" cy="360000"/>
          </a:xfrm>
          <a:prstGeom prst="rect">
            <a:avLst/>
          </a:prstGeom>
        </p:spPr>
        <p:txBody>
          <a:bodyPr/>
          <a:lstStyle/>
          <a:p>
            <a:fld id="{733122C9-A0B9-462F-8757-0847AD287B63}" type="slidenum">
              <a:rPr lang="fr-FR" sz="800" smtClean="0"/>
              <a:pPr/>
              <a:t>5</a:t>
            </a:fld>
            <a:endParaRPr lang="fr-FR" sz="800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3816" y="891899"/>
            <a:ext cx="1956989" cy="1276297"/>
          </a:xfrm>
          <a:prstGeom prst="rect">
            <a:avLst/>
          </a:prstGeom>
        </p:spPr>
      </p:pic>
      <p:sp>
        <p:nvSpPr>
          <p:cNvPr id="15" name="Espace réservé du contenu 11"/>
          <p:cNvSpPr txBox="1">
            <a:spLocks/>
          </p:cNvSpPr>
          <p:nvPr/>
        </p:nvSpPr>
        <p:spPr bwMode="gray">
          <a:xfrm>
            <a:off x="611560" y="3123345"/>
            <a:ext cx="3781340" cy="7918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4" indent="0" algn="ctr">
              <a:buNone/>
            </a:pPr>
            <a:r>
              <a:rPr lang="fr-FR" sz="1400" b="1" dirty="0">
                <a:solidFill>
                  <a:srgbClr val="0070C0"/>
                </a:solidFill>
              </a:rPr>
              <a:t>au moins une formation au cours des 3 dernières années </a:t>
            </a:r>
            <a:r>
              <a:rPr lang="fr-FR" sz="1200" dirty="0"/>
              <a:t>(maximum 4 sur 10 ans)</a:t>
            </a:r>
          </a:p>
          <a:p>
            <a:pPr marL="82550" lvl="4" indent="0" algn="ctr">
              <a:buNone/>
            </a:pPr>
            <a:r>
              <a:rPr lang="fr-FR" sz="1400" u="sng" dirty="0"/>
              <a:t>Indemnisation par l’Etat</a:t>
            </a:r>
          </a:p>
        </p:txBody>
      </p:sp>
      <p:sp>
        <p:nvSpPr>
          <p:cNvPr id="17" name="Espace réservé du contenu 11"/>
          <p:cNvSpPr txBox="1">
            <a:spLocks/>
          </p:cNvSpPr>
          <p:nvPr/>
        </p:nvSpPr>
        <p:spPr bwMode="gray">
          <a:xfrm>
            <a:off x="143657" y="4096407"/>
            <a:ext cx="8889093" cy="68709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fr-FR" sz="2550" b="1" dirty="0">
                <a:solidFill>
                  <a:srgbClr val="000000"/>
                </a:solidFill>
                <a:ea typeface="+mj-ea"/>
                <a:cs typeface="+mj-cs"/>
              </a:rPr>
              <a:t>Par qui? </a:t>
            </a:r>
            <a:r>
              <a:rPr lang="fr-FR" sz="1600" dirty="0"/>
              <a:t>Formations conçues par l’ENSV et la SNGTV à la demande de la DGAl, achetées par les DRAAF/DDPP et animées par un binôme de formateurs public-privé</a:t>
            </a:r>
            <a:endParaRPr lang="fr-FR" sz="1200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0644" y="811593"/>
            <a:ext cx="1958216" cy="1274760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6316395" y="751651"/>
            <a:ext cx="216024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i="1" dirty="0"/>
              <a:t>Photo : Cheick.Saidou/agriculture.gouv.fr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771790" y="669649"/>
            <a:ext cx="216024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i="1" dirty="0"/>
              <a:t>Photo : Pascal Xicluna/agriculture.gouv.fr</a:t>
            </a:r>
          </a:p>
        </p:txBody>
      </p:sp>
      <p:sp>
        <p:nvSpPr>
          <p:cNvPr id="4" name="Ellipse 3"/>
          <p:cNvSpPr/>
          <p:nvPr/>
        </p:nvSpPr>
        <p:spPr>
          <a:xfrm>
            <a:off x="359448" y="1971608"/>
            <a:ext cx="3888432" cy="96809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Po</a:t>
            </a:r>
            <a:r>
              <a:rPr lang="fr-FR" sz="1200" dirty="0"/>
              <a:t>ur les VS en exercice sur au moins un animal des espèces bovine, ovine, caprine, porcine, volailles et/ou équines</a:t>
            </a:r>
            <a:endParaRPr lang="fr-FR" dirty="0"/>
          </a:p>
        </p:txBody>
      </p:sp>
      <p:sp>
        <p:nvSpPr>
          <p:cNvPr id="5" name="Flèche courbée vers la droite 4"/>
          <p:cNvSpPr/>
          <p:nvPr/>
        </p:nvSpPr>
        <p:spPr>
          <a:xfrm>
            <a:off x="179512" y="2627497"/>
            <a:ext cx="576064" cy="740405"/>
          </a:xfrm>
          <a:prstGeom prst="curv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5049584" y="2029603"/>
            <a:ext cx="3305452" cy="96809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82550" lvl="4" indent="0" algn="ctr">
              <a:buNone/>
            </a:pPr>
            <a:r>
              <a:rPr lang="fr-FR" sz="1200" dirty="0"/>
              <a:t>Pour les VS strictement en exercice sur les carnivores domestiques/NAC </a:t>
            </a:r>
          </a:p>
        </p:txBody>
      </p:sp>
      <p:sp>
        <p:nvSpPr>
          <p:cNvPr id="23" name="Flèche courbée vers la droite 22"/>
          <p:cNvSpPr/>
          <p:nvPr/>
        </p:nvSpPr>
        <p:spPr>
          <a:xfrm flipH="1">
            <a:off x="8328688" y="2455656"/>
            <a:ext cx="588128" cy="838659"/>
          </a:xfrm>
          <a:prstGeom prst="curved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68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7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Titre 6"/>
          <p:cNvSpPr>
            <a:spLocks noGrp="1"/>
          </p:cNvSpPr>
          <p:nvPr>
            <p:ph type="title"/>
          </p:nvPr>
        </p:nvSpPr>
        <p:spPr>
          <a:xfrm>
            <a:off x="381076" y="640113"/>
            <a:ext cx="8424000" cy="720000"/>
          </a:xfrm>
        </p:spPr>
        <p:txBody>
          <a:bodyPr/>
          <a:lstStyle/>
          <a:p>
            <a:r>
              <a:rPr lang="fr-FR" sz="2400" dirty="0"/>
              <a:t>La formation continue des vétérinaires sanitaires : dans quel but?</a:t>
            </a:r>
          </a:p>
        </p:txBody>
      </p:sp>
      <p:sp>
        <p:nvSpPr>
          <p:cNvPr id="7" name="Espace réservé du texte 4"/>
          <p:cNvSpPr txBox="1">
            <a:spLocks/>
          </p:cNvSpPr>
          <p:nvPr/>
        </p:nvSpPr>
        <p:spPr bwMode="gray">
          <a:xfrm>
            <a:off x="488620" y="3371850"/>
            <a:ext cx="3600400" cy="13601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dirty="0">
                <a:solidFill>
                  <a:srgbClr val="0070C0"/>
                </a:solidFill>
              </a:rPr>
              <a:t>Maintien et développement des compétences </a:t>
            </a:r>
            <a:r>
              <a:rPr lang="fr-FR" sz="1800" dirty="0"/>
              <a:t>des vétérinaires pour leurs interventions dans le cadre de l’habilitation sanitaire</a:t>
            </a:r>
          </a:p>
          <a:p>
            <a:pPr marL="171450" indent="-171450">
              <a:buFont typeface="Arial" pitchFamily="34" charset="0"/>
              <a:buChar char="•"/>
            </a:pPr>
            <a:endParaRPr lang="fr-FR" sz="2000" dirty="0"/>
          </a:p>
        </p:txBody>
      </p:sp>
      <p:sp>
        <p:nvSpPr>
          <p:cNvPr id="8" name="Espace réservé du texte 5"/>
          <p:cNvSpPr txBox="1">
            <a:spLocks/>
          </p:cNvSpPr>
          <p:nvPr/>
        </p:nvSpPr>
        <p:spPr>
          <a:xfrm>
            <a:off x="4644008" y="3579862"/>
            <a:ext cx="4139992" cy="64807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dirty="0">
                <a:solidFill>
                  <a:srgbClr val="0070C0"/>
                </a:solidFill>
              </a:rPr>
              <a:t>Temps d’échanges privilégiés entre les VS et l’administration 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520" y="1557115"/>
            <a:ext cx="2514600" cy="16002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784" y="1639682"/>
            <a:ext cx="2442592" cy="1600638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475656" y="3165464"/>
            <a:ext cx="2160240" cy="223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i="1" dirty="0"/>
              <a:t>Photo : Xavier Remongin/agriculture.gouv.fr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96136" y="3219822"/>
            <a:ext cx="216024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i="1" dirty="0"/>
              <a:t>Photo : Pascal Xicluna/agriculture.gouv.fr</a:t>
            </a:r>
          </a:p>
        </p:txBody>
      </p:sp>
    </p:spTree>
    <p:extLst>
      <p:ext uri="{BB962C8B-B14F-4D97-AF65-F5344CB8AC3E}">
        <p14:creationId xmlns:p14="http://schemas.microsoft.com/office/powerpoint/2010/main" val="89787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59999" y="900000"/>
            <a:ext cx="8424000" cy="720000"/>
          </a:xfrm>
        </p:spPr>
        <p:txBody>
          <a:bodyPr/>
          <a:lstStyle/>
          <a:p>
            <a:r>
              <a:rPr lang="fr-FR" dirty="0"/>
              <a:t>Actualités sanitaires et faits marquants</a:t>
            </a:r>
          </a:p>
        </p:txBody>
      </p:sp>
      <p:sp>
        <p:nvSpPr>
          <p:cNvPr id="10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36023" y="1707654"/>
            <a:ext cx="8424000" cy="2574000"/>
          </a:xfrm>
        </p:spPr>
        <p:txBody>
          <a:bodyPr/>
          <a:lstStyle/>
          <a:p>
            <a:r>
              <a:rPr lang="fr-FR" sz="1600" i="1" dirty="0"/>
              <a:t>A compléter par la DDecPP : actualités clés nationales et surtout locales</a:t>
            </a:r>
          </a:p>
        </p:txBody>
      </p:sp>
    </p:spTree>
    <p:extLst>
      <p:ext uri="{BB962C8B-B14F-4D97-AF65-F5344CB8AC3E}">
        <p14:creationId xmlns:p14="http://schemas.microsoft.com/office/powerpoint/2010/main" val="2512505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Espace réservé du texte 5"/>
          <p:cNvSpPr txBox="1">
            <a:spLocks/>
          </p:cNvSpPr>
          <p:nvPr/>
        </p:nvSpPr>
        <p:spPr>
          <a:xfrm>
            <a:off x="5580112" y="1419622"/>
            <a:ext cx="2987864" cy="223224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fr-FR" sz="2550" b="1">
                <a:latin typeface="+mj-lt"/>
                <a:ea typeface="+mj-ea"/>
                <a:cs typeface="+mj-cs"/>
              </a:rPr>
              <a:t>Merci de votre attention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fr-FR" sz="2550" b="1"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fr-FR" sz="2550" b="1"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fr-FR" sz="2550" b="1">
                <a:latin typeface="+mj-lt"/>
                <a:ea typeface="+mj-ea"/>
                <a:cs typeface="+mj-cs"/>
              </a:rPr>
              <a:t>Des questions ? </a:t>
            </a:r>
            <a:endParaRPr lang="fr-FR" sz="2550" b="1" dirty="0">
              <a:latin typeface="+mj-lt"/>
              <a:ea typeface="+mj-ea"/>
              <a:cs typeface="+mj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843558"/>
            <a:ext cx="4464496" cy="297846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2987824" y="3822024"/>
            <a:ext cx="216024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i="1" dirty="0"/>
              <a:t>Photo : Xavier Remongin/agriculture.gouv.fr</a:t>
            </a:r>
          </a:p>
        </p:txBody>
      </p:sp>
    </p:spTree>
    <p:extLst>
      <p:ext uri="{BB962C8B-B14F-4D97-AF65-F5344CB8AC3E}">
        <p14:creationId xmlns:p14="http://schemas.microsoft.com/office/powerpoint/2010/main" val="442172929"/>
      </p:ext>
    </p:extLst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21A80C86-B502-454D-9D85-26DC22072A7D}" vid="{F7297A3B-967B-0241-96F6-B5DDD796BCF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ppt_masa_marianne_cle0552e9_cle0e5218</Template>
  <TotalTime>744</TotalTime>
  <Words>782</Words>
  <Application>Microsoft Office PowerPoint</Application>
  <PresentationFormat>Affichage à l'écran (16:9)</PresentationFormat>
  <Paragraphs>70</Paragraphs>
  <Slides>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Marianne</vt:lpstr>
      <vt:lpstr>Wingdings</vt:lpstr>
      <vt:lpstr>MINISTÈRIEL</vt:lpstr>
      <vt:lpstr>Présentation PowerPoint</vt:lpstr>
      <vt:lpstr>Présentation du service Santé Protection Animales et Environnement de la DDecPP: vos interlocuteurs </vt:lpstr>
      <vt:lpstr>Le vétérinaire : un partenaire essentiel de l’Etat</vt:lpstr>
      <vt:lpstr>Présentation PowerPoint</vt:lpstr>
      <vt:lpstr>La formation continue des VS : pour qui? </vt:lpstr>
      <vt:lpstr>La formation continue des vétérinaires sanitaires : dans quel but?</vt:lpstr>
      <vt:lpstr>Actualités sanitaires et faits marquants</vt:lpstr>
      <vt:lpstr>Présentation PowerPoint</vt:lpstr>
    </vt:vector>
  </TitlesOfParts>
  <Manager>Client</Manager>
  <Company>Ministère de l'Agriculture et de l'Alimentation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Sylvie PUPULIN</dc:creator>
  <cp:lastModifiedBy>Katarina HO VAN BA</cp:lastModifiedBy>
  <cp:revision>42</cp:revision>
  <dcterms:created xsi:type="dcterms:W3CDTF">2023-04-24T09:16:58Z</dcterms:created>
  <dcterms:modified xsi:type="dcterms:W3CDTF">2025-11-19T08:45:29Z</dcterms:modified>
</cp:coreProperties>
</file>